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Overlock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Arial Narrow"/>
      <p:regular r:id="rId60"/>
      <p:bold r:id="rId61"/>
      <p:italic r:id="rId62"/>
      <p:boldItalic r:id="rId63"/>
    </p:embeddedFont>
    <p:embeddedFont>
      <p:font typeface="Bebas Neue"/>
      <p:regular r:id="rId64"/>
    </p:embeddedFont>
    <p:embeddedFont>
      <p:font typeface="Federo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6" roundtripDataSignature="AMtx7mhNhQd7/J1kPQdV8JepWbnUvIu7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ialNarrow-italic.fntdata"/><Relationship Id="rId61" Type="http://schemas.openxmlformats.org/officeDocument/2006/relationships/font" Target="fonts/ArialNarrow-bold.fntdata"/><Relationship Id="rId20" Type="http://schemas.openxmlformats.org/officeDocument/2006/relationships/slide" Target="slides/slide14.xml"/><Relationship Id="rId64" Type="http://schemas.openxmlformats.org/officeDocument/2006/relationships/font" Target="fonts/BebasNeue-regular.fntdata"/><Relationship Id="rId63" Type="http://schemas.openxmlformats.org/officeDocument/2006/relationships/font" Target="fonts/ArialNarrow-boldItalic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Federo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ArialNarrow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Overlock-bold.fntdata"/><Relationship Id="rId52" Type="http://schemas.openxmlformats.org/officeDocument/2006/relationships/font" Target="fonts/Overlock-regular.fntdata"/><Relationship Id="rId11" Type="http://schemas.openxmlformats.org/officeDocument/2006/relationships/slide" Target="slides/slide5.xml"/><Relationship Id="rId55" Type="http://schemas.openxmlformats.org/officeDocument/2006/relationships/font" Target="fonts/Overlock-boldItalic.fntdata"/><Relationship Id="rId10" Type="http://schemas.openxmlformats.org/officeDocument/2006/relationships/slide" Target="slides/slide4.xml"/><Relationship Id="rId54" Type="http://schemas.openxmlformats.org/officeDocument/2006/relationships/font" Target="fonts/Overlock-italic.fntdata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5" name="Google Shape;8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Federo"/>
                <a:ea typeface="Federo"/>
                <a:cs typeface="Federo"/>
                <a:sym typeface="Fede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49"/>
          <p:cNvSpPr txBox="1"/>
          <p:nvPr>
            <p:ph idx="12" type="sldNum"/>
          </p:nvPr>
        </p:nvSpPr>
        <p:spPr>
          <a:xfrm>
            <a:off x="6270418" y="4777208"/>
            <a:ext cx="26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grpSp>
        <p:nvGrpSpPr>
          <p:cNvPr id="60" name="Google Shape;60;p49"/>
          <p:cNvGrpSpPr/>
          <p:nvPr/>
        </p:nvGrpSpPr>
        <p:grpSpPr>
          <a:xfrm>
            <a:off x="0" y="-228600"/>
            <a:ext cx="9161700" cy="707624"/>
            <a:chOff x="0" y="-228600"/>
            <a:chExt cx="9161700" cy="707624"/>
          </a:xfrm>
        </p:grpSpPr>
        <p:sp>
          <p:nvSpPr>
            <p:cNvPr id="61" name="Google Shape;61;p49"/>
            <p:cNvSpPr/>
            <p:nvPr/>
          </p:nvSpPr>
          <p:spPr>
            <a:xfrm>
              <a:off x="0" y="400"/>
              <a:ext cx="9161700" cy="312000"/>
            </a:xfrm>
            <a:prstGeom prst="rect">
              <a:avLst/>
            </a:pr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" name="Google Shape;62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31000" y="-228600"/>
              <a:ext cx="1301194" cy="707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5" name="Google Shape;8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6" Type="http://schemas.openxmlformats.org/officeDocument/2006/relationships/oleObject" Target="../embeddings/oleObject1.bin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1.png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oleObject2.bin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3.vml"/><Relationship Id="rId4" Type="http://schemas.openxmlformats.org/officeDocument/2006/relationships/image" Target="../media/image1.png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1372625" y="1079756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D" sz="40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Vocational school graduate academy</a:t>
            </a:r>
            <a:endParaRPr sz="40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1358375" y="2250925"/>
            <a:ext cx="6060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Associate Data Scientist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"/>
          <p:cNvSpPr txBox="1"/>
          <p:nvPr>
            <p:ph idx="1" type="subTitle"/>
          </p:nvPr>
        </p:nvSpPr>
        <p:spPr>
          <a:xfrm>
            <a:off x="1371300" y="2631925"/>
            <a:ext cx="6369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6126"/>
              <a:buNone/>
            </a:pPr>
            <a:r>
              <a:rPr b="1" lang="en-ID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Pertemuan #8.2 :  (Membangun Model Regresi)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371300" y="3241525"/>
            <a:ext cx="62973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ID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Lokasi Pelatihan :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" name="Google Shape;196;p1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Linier Sederhana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6" name="Google Shape;206;p1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744286" y="960639"/>
            <a:ext cx="7851073" cy="3736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Analis</a:t>
            </a:r>
            <a:r>
              <a:rPr lang="en-ID" sz="20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regresi digunakan untuk mempelajari dan mengukur hubungan statistik yang terjadi antara dua atau lebih varibel. Dalam regresi sederhana dikaji dua variabel, sedangkan dalam regresi majemuk dikaji lebih dari dua variabel.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Dalam analis</a:t>
            </a:r>
            <a:r>
              <a:rPr lang="en-ID" sz="20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regresi suatu persamaan regresi hendak ditentukan dan digunakan untuk menggambarkan pola atau fungsi hubungan yang terdapat antar variabel.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Variabel yang akan diestimasi nilainya disebut variabel terikat (</a:t>
            </a:r>
            <a:r>
              <a:rPr b="0" i="1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dependent variable atau response variable</a:t>
            </a: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 dan biasanya diplot pada sumbu tegak (sumbu-y). Sedangkan variabel bebas (</a:t>
            </a:r>
            <a:r>
              <a:rPr b="0" i="1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independent variable atau explanatory variable</a:t>
            </a:r>
            <a:r>
              <a:rPr b="0" i="0" lang="en-ID" sz="20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 adalah variabel yang diasumsikan memberikan pengaruh terhadap variasi variabel terikat dan biasanya diplot pada sumbu datar (sumbu-x).</a:t>
            </a:r>
            <a:endParaRPr b="0" i="0" sz="20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2267418" y="193236"/>
            <a:ext cx="46268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ID" sz="4400" u="none" cap="none" strike="noStrike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Pendahuluan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" name="Google Shape;217;p1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723900" y="562518"/>
            <a:ext cx="7696200" cy="4217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Analis</a:t>
            </a:r>
            <a:r>
              <a:rPr lang="en-ID" sz="28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korelasi bertujuan untuk mengukur "seberapa kuat" atau "derajat kedekatan" suatu relasi yang terjadi antar variabel.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Analis</a:t>
            </a:r>
            <a:r>
              <a:rPr lang="en-ID" sz="28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regresi ingin mengetahui pola relasi dalam bentuk persamaan regresi,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Analis</a:t>
            </a:r>
            <a:r>
              <a:rPr lang="en-ID" sz="28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korelasi ingin mengetahui kekuatan hubungan tersebut dalam koefisien korelasinya. Dengan demikian biasanya analis</a:t>
            </a:r>
            <a:r>
              <a:rPr lang="en-ID" sz="2800">
                <a:latin typeface="Comic Sans MS"/>
                <a:ea typeface="Comic Sans MS"/>
                <a:cs typeface="Comic Sans MS"/>
                <a:sym typeface="Comic Sans MS"/>
              </a:rPr>
              <a:t>is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regresi dan korelasi sering dilakukan bersama-sama. </a:t>
            </a:r>
            <a:endParaRPr b="0" i="0" sz="2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732750" y="607543"/>
            <a:ext cx="7696200" cy="4217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Langkah pertama dalam meng</a:t>
            </a:r>
            <a:r>
              <a:rPr lang="en-ID" sz="2800">
                <a:latin typeface="Comic Sans MS"/>
                <a:ea typeface="Comic Sans MS"/>
                <a:cs typeface="Comic Sans MS"/>
                <a:sym typeface="Comic Sans MS"/>
              </a:rPr>
              <a:t>analisis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relasi antar variabel adalah dengan membuat diagram pencar (</a:t>
            </a:r>
            <a:r>
              <a:rPr b="0" i="1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scatter diagram</a:t>
            </a:r>
            <a:r>
              <a:rPr b="0" i="0" lang="en-ID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 yang menggambarkan titik-titik plot dari data yang diperoleh. Diagram pencar ini berguna untuk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ID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membantu dalam melihat apakah ada relasi yang berguna antar variabel,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ID" sz="2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membantu dalam menentukan jenis persamaan yang akan digunakan untuk menentukan hubungan tersebut. </a:t>
            </a:r>
            <a:endParaRPr b="0" i="0" sz="2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7" name="Google Shape;237;p1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238" name="Google Shape;238;p14"/>
          <p:cNvGrpSpPr/>
          <p:nvPr/>
        </p:nvGrpSpPr>
        <p:grpSpPr>
          <a:xfrm>
            <a:off x="1639093" y="1152912"/>
            <a:ext cx="5865813" cy="2794000"/>
            <a:chOff x="954" y="1443"/>
            <a:chExt cx="2544" cy="1080"/>
          </a:xfrm>
        </p:grpSpPr>
        <p:sp>
          <p:nvSpPr>
            <p:cNvPr id="239" name="Google Shape;239;p14"/>
            <p:cNvSpPr/>
            <p:nvPr/>
          </p:nvSpPr>
          <p:spPr>
            <a:xfrm>
              <a:off x="954" y="1443"/>
              <a:ext cx="1197" cy="864"/>
            </a:xfrm>
            <a:custGeom>
              <a:rect b="b" l="l" r="r" t="t"/>
              <a:pathLst>
                <a:path extrusionOk="0" h="2520" w="2992">
                  <a:moveTo>
                    <a:pt x="0" y="0"/>
                  </a:moveTo>
                  <a:lnTo>
                    <a:pt x="0" y="2520"/>
                  </a:lnTo>
                  <a:lnTo>
                    <a:pt x="2992" y="252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301" y="1443"/>
              <a:ext cx="1197" cy="864"/>
            </a:xfrm>
            <a:custGeom>
              <a:rect b="b" l="l" r="r" t="t"/>
              <a:pathLst>
                <a:path extrusionOk="0" h="2520" w="2992">
                  <a:moveTo>
                    <a:pt x="0" y="0"/>
                  </a:moveTo>
                  <a:lnTo>
                    <a:pt x="0" y="2520"/>
                  </a:lnTo>
                  <a:lnTo>
                    <a:pt x="2992" y="252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179" y="209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200" y="218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298" y="213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392" y="201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488" y="194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584" y="187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1680" y="180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1852" y="168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254" y="209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254" y="201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316" y="201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822" y="165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523" y="187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448" y="193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1104" y="218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1149" y="216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1598" y="180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1328" y="206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1373" y="194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1523" y="180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1451" y="187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1640" y="173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1672" y="170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747" y="173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747" y="165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897" y="156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1672" y="165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801" y="158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858" y="158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900" y="162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71" name="Google Shape;271;p14"/>
            <p:cNvCxnSpPr/>
            <p:nvPr/>
          </p:nvCxnSpPr>
          <p:spPr>
            <a:xfrm flipH="1" rot="10800000">
              <a:off x="1098" y="1554"/>
              <a:ext cx="852" cy="69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2" name="Google Shape;272;p14"/>
            <p:cNvSpPr/>
            <p:nvPr/>
          </p:nvSpPr>
          <p:spPr>
            <a:xfrm>
              <a:off x="2604" y="162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2679" y="172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2940" y="197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043" y="19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2842" y="171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2937" y="18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3038" y="189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180" y="200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2586" y="16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2514" y="162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3246" y="212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144" y="193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2876" y="18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904" y="18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2586" y="157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610" y="16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2712" y="175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2754" y="181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2970" y="183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2876" y="17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2804" y="18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2940" y="192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118" y="210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3084" y="200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2742" y="169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2490" y="15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2688" y="164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3273" y="205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092" y="195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315" y="211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2" name="Google Shape;302;p14"/>
            <p:cNvCxnSpPr/>
            <p:nvPr/>
          </p:nvCxnSpPr>
          <p:spPr>
            <a:xfrm>
              <a:off x="2525" y="1587"/>
              <a:ext cx="823" cy="576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3" name="Google Shape;303;p14"/>
            <p:cNvSpPr/>
            <p:nvPr/>
          </p:nvSpPr>
          <p:spPr>
            <a:xfrm>
              <a:off x="1458" y="197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1554" y="190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1650" y="18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1746" y="176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888" y="161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589" y="18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514" y="189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664" y="176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89" y="176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17" y="18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1706" y="168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738" y="166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13" y="168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813" y="161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738" y="161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1224" y="214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1320" y="206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086" y="221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086" y="214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148" y="21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280" y="205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1160" y="218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1205" y="206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290" y="209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386" y="202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958" y="184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3033" y="195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3294" y="219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3196" y="193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3291" y="20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2940" y="191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2868" y="185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3230" y="20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3258" y="21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2940" y="180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2964" y="18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3066" y="19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3108" y="204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3324" y="205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3230" y="19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3158" y="20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3294" y="214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3096" y="192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844" y="181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3042" y="187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2728" y="171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803" y="182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064" y="206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2966" y="180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3060" y="19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2710" y="178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2638" y="172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2999" y="19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3028" y="197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2710" y="167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2734" y="176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2836" y="185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2878" y="191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3094" y="192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2999" y="186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2928" y="19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3064" y="201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866" y="179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614" y="168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812" y="174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624" y="158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2690" y="170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562" y="168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528" y="1585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2717" y="163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536" y="153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759" y="169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2738" y="177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734" y="164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2673" y="164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2702" y="168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510" y="1567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552" y="162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2768" y="163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673" y="1571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602" y="1643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2738" y="1729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2507" y="164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2507" y="159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7" name="Google Shape;387;p14"/>
            <p:cNvSpPr txBox="1"/>
            <p:nvPr/>
          </p:nvSpPr>
          <p:spPr>
            <a:xfrm>
              <a:off x="1328" y="2379"/>
              <a:ext cx="449" cy="14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Linier positif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8" name="Google Shape;388;p14"/>
            <p:cNvSpPr txBox="1"/>
            <p:nvPr/>
          </p:nvSpPr>
          <p:spPr>
            <a:xfrm>
              <a:off x="2675" y="2379"/>
              <a:ext cx="472" cy="14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D" sz="14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Linier negatif</a:t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5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95" name="Google Shape;3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5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97" name="Google Shape;397;p15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98" name="Google Shape;398;p15"/>
          <p:cNvGrpSpPr/>
          <p:nvPr/>
        </p:nvGrpSpPr>
        <p:grpSpPr>
          <a:xfrm>
            <a:off x="1979612" y="1256287"/>
            <a:ext cx="5184775" cy="2663825"/>
            <a:chOff x="954" y="1758"/>
            <a:chExt cx="2544" cy="1080"/>
          </a:xfrm>
        </p:grpSpPr>
        <p:sp>
          <p:nvSpPr>
            <p:cNvPr id="399" name="Google Shape;399;p15"/>
            <p:cNvSpPr/>
            <p:nvPr/>
          </p:nvSpPr>
          <p:spPr>
            <a:xfrm>
              <a:off x="954" y="1758"/>
              <a:ext cx="1197" cy="864"/>
            </a:xfrm>
            <a:custGeom>
              <a:rect b="b" l="l" r="r" t="t"/>
              <a:pathLst>
                <a:path extrusionOk="0" h="2520" w="2992">
                  <a:moveTo>
                    <a:pt x="0" y="0"/>
                  </a:moveTo>
                  <a:lnTo>
                    <a:pt x="0" y="2520"/>
                  </a:lnTo>
                  <a:lnTo>
                    <a:pt x="2992" y="252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301" y="1758"/>
              <a:ext cx="1197" cy="864"/>
            </a:xfrm>
            <a:custGeom>
              <a:rect b="b" l="l" r="r" t="t"/>
              <a:pathLst>
                <a:path extrusionOk="0" h="2520" w="2992">
                  <a:moveTo>
                    <a:pt x="0" y="0"/>
                  </a:moveTo>
                  <a:lnTo>
                    <a:pt x="0" y="2520"/>
                  </a:lnTo>
                  <a:lnTo>
                    <a:pt x="2992" y="2520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1104" y="1796"/>
              <a:ext cx="1008" cy="596"/>
            </a:xfrm>
            <a:custGeom>
              <a:rect b="b" l="l" r="r" t="t"/>
              <a:pathLst>
                <a:path extrusionOk="0" h="1489" w="2519">
                  <a:moveTo>
                    <a:pt x="0" y="1489"/>
                  </a:moveTo>
                  <a:cubicBezTo>
                    <a:pt x="95" y="1482"/>
                    <a:pt x="377" y="1470"/>
                    <a:pt x="569" y="1449"/>
                  </a:cubicBezTo>
                  <a:cubicBezTo>
                    <a:pt x="761" y="1428"/>
                    <a:pt x="964" y="1422"/>
                    <a:pt x="1154" y="1365"/>
                  </a:cubicBezTo>
                  <a:cubicBezTo>
                    <a:pt x="1344" y="1308"/>
                    <a:pt x="1559" y="1200"/>
                    <a:pt x="1709" y="1110"/>
                  </a:cubicBezTo>
                  <a:cubicBezTo>
                    <a:pt x="1859" y="1020"/>
                    <a:pt x="1947" y="935"/>
                    <a:pt x="2054" y="825"/>
                  </a:cubicBezTo>
                  <a:cubicBezTo>
                    <a:pt x="2161" y="715"/>
                    <a:pt x="2277" y="587"/>
                    <a:pt x="2354" y="450"/>
                  </a:cubicBezTo>
                  <a:cubicBezTo>
                    <a:pt x="2431" y="313"/>
                    <a:pt x="2485" y="94"/>
                    <a:pt x="2519" y="0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1830" y="219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308" y="237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554" y="228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1657" y="230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1688" y="222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1626" y="227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1702" y="219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2002" y="211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179" y="240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179" y="233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927" y="204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758" y="225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403" y="233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403" y="238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962" y="207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254" y="240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478" y="233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209" y="236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004" y="194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343" y="230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1254" y="233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561" y="236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927" y="211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1843" y="213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1864" y="204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104" y="240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1768" y="216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002" y="197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1706" y="227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076" y="197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1439" y="239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1626" y="234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1911" y="21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1968" y="199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1535" y="231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1406" y="23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1406" y="226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1630" y="226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1630" y="231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1481" y="23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1436" y="229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1570" y="223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1481" y="226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331" y="23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666" y="233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1837" y="221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1708" y="224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1708" y="21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1933" y="21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2052" y="203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1783" y="224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1738" y="220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1873" y="21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1783" y="21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1634" y="224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1777" y="230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2031" y="183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053" y="182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2053" y="187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2089" y="18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1828" y="222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1850" y="221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1850" y="226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1958" y="21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1885" y="222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2430" y="1838"/>
              <a:ext cx="962" cy="637"/>
            </a:xfrm>
            <a:custGeom>
              <a:rect b="b" l="l" r="r" t="t"/>
              <a:pathLst>
                <a:path extrusionOk="0" h="1397" w="2220">
                  <a:moveTo>
                    <a:pt x="0" y="0"/>
                  </a:moveTo>
                  <a:cubicBezTo>
                    <a:pt x="34" y="91"/>
                    <a:pt x="103" y="381"/>
                    <a:pt x="203" y="546"/>
                  </a:cubicBezTo>
                  <a:cubicBezTo>
                    <a:pt x="303" y="711"/>
                    <a:pt x="444" y="871"/>
                    <a:pt x="600" y="990"/>
                  </a:cubicBezTo>
                  <a:cubicBezTo>
                    <a:pt x="756" y="1109"/>
                    <a:pt x="943" y="1195"/>
                    <a:pt x="1140" y="1260"/>
                  </a:cubicBezTo>
                  <a:cubicBezTo>
                    <a:pt x="1337" y="1325"/>
                    <a:pt x="1605" y="1363"/>
                    <a:pt x="1785" y="1380"/>
                  </a:cubicBezTo>
                  <a:cubicBezTo>
                    <a:pt x="1965" y="1397"/>
                    <a:pt x="2130" y="1368"/>
                    <a:pt x="2220" y="1365"/>
                  </a:cubicBez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2415" y="195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2442" y="188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2484" y="195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460" y="189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398" y="189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427" y="193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493" y="18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2456" y="206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2483" y="199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2525" y="206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2501" y="200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2440" y="200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2468" y="205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2534" y="200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2511" y="212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2580" y="211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2523" y="21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552" y="223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2579" y="216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2621" y="223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2597" y="217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2536" y="217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2564" y="222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2630" y="21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2673" y="223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2646" y="234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2641" y="225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2748" y="229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2696" y="231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2637" y="231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670" y="234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00" y="228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646" y="223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664" y="22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2603" y="229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2631" y="23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2697" y="22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2745" y="24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2739" y="226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2723" y="226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2740" y="24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2735" y="231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2841" y="235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2789" y="23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2730" y="237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2763" y="24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2793" y="23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2739" y="229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2758" y="235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2725" y="239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2791" y="234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2922" y="240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3025" y="241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2994" y="238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2846" y="244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2929" y="24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2824" y="240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2994" y="246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2903" y="242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2998" y="238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2998" y="243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2849" y="245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0" name="Google Shape;530;p15"/>
            <p:cNvSpPr/>
            <p:nvPr/>
          </p:nvSpPr>
          <p:spPr>
            <a:xfrm>
              <a:off x="2938" y="235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1" name="Google Shape;531;p15"/>
            <p:cNvSpPr/>
            <p:nvPr/>
          </p:nvSpPr>
          <p:spPr>
            <a:xfrm>
              <a:off x="2849" y="238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3002" y="235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3" name="Google Shape;533;p15"/>
            <p:cNvSpPr/>
            <p:nvPr/>
          </p:nvSpPr>
          <p:spPr>
            <a:xfrm>
              <a:off x="3007" y="249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4" name="Google Shape;534;p15"/>
            <p:cNvSpPr/>
            <p:nvPr/>
          </p:nvSpPr>
          <p:spPr>
            <a:xfrm>
              <a:off x="3148" y="243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3072" y="247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6" name="Google Shape;536;p15"/>
            <p:cNvSpPr/>
            <p:nvPr/>
          </p:nvSpPr>
          <p:spPr>
            <a:xfrm>
              <a:off x="3013" y="24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7" name="Google Shape;537;p15"/>
            <p:cNvSpPr/>
            <p:nvPr/>
          </p:nvSpPr>
          <p:spPr>
            <a:xfrm>
              <a:off x="3088" y="247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3006" y="239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39" name="Google Shape;539;p15"/>
            <p:cNvSpPr/>
            <p:nvPr/>
          </p:nvSpPr>
          <p:spPr>
            <a:xfrm>
              <a:off x="3040" y="244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0" name="Google Shape;540;p15"/>
            <p:cNvSpPr/>
            <p:nvPr/>
          </p:nvSpPr>
          <p:spPr>
            <a:xfrm>
              <a:off x="3104" y="248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1" name="Google Shape;541;p15"/>
            <p:cNvSpPr/>
            <p:nvPr/>
          </p:nvSpPr>
          <p:spPr>
            <a:xfrm>
              <a:off x="3154" y="246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3030" y="247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3" name="Google Shape;543;p15"/>
            <p:cNvSpPr/>
            <p:nvPr/>
          </p:nvSpPr>
          <p:spPr>
            <a:xfrm>
              <a:off x="2976" y="242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4" name="Google Shape;544;p15"/>
            <p:cNvSpPr/>
            <p:nvPr/>
          </p:nvSpPr>
          <p:spPr>
            <a:xfrm>
              <a:off x="2923" y="238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5" name="Google Shape;545;p15"/>
            <p:cNvSpPr/>
            <p:nvPr/>
          </p:nvSpPr>
          <p:spPr>
            <a:xfrm>
              <a:off x="3088" y="245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3103" y="241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3182" y="245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3168" y="239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031" y="249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2971" y="246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3109" y="24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3109" y="240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3139" y="243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3034" y="247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3136" y="24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6" name="Google Shape;556;p15"/>
            <p:cNvSpPr/>
            <p:nvPr/>
          </p:nvSpPr>
          <p:spPr>
            <a:xfrm>
              <a:off x="3188" y="245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7" name="Google Shape;557;p15"/>
            <p:cNvSpPr/>
            <p:nvPr/>
          </p:nvSpPr>
          <p:spPr>
            <a:xfrm>
              <a:off x="3014" y="242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3136" y="236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3064" y="244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3152" y="243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3104" y="242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3063" y="243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3096" y="246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3126" y="239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3072" y="234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3236" y="246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3182" y="248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3243" y="250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3235" y="2460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3308" y="241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3224" y="242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3173" y="243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3292" y="247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3242" y="247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3314" y="246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3254" y="2434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3188" y="243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3233" y="2485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3231" y="250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3339" y="242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3202" y="2476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3235" y="247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3205" y="2442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3230" y="2450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2451" y="202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2502" y="202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2476" y="214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2471" y="205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2577" y="209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2525" y="211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2466" y="211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499" y="2142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2529" y="2076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2475" y="202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494" y="20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432" y="2087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461" y="2131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527" y="208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569" y="2058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2552" y="2064"/>
              <a:ext cx="30" cy="28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564" y="2113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569" y="2089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587" y="2148"/>
              <a:ext cx="30" cy="29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4" name="Google Shape;604;p15"/>
            <p:cNvSpPr txBox="1"/>
            <p:nvPr/>
          </p:nvSpPr>
          <p:spPr>
            <a:xfrm>
              <a:off x="1254" y="2694"/>
              <a:ext cx="598" cy="14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ID" sz="12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Curvelinier positif</a:t>
              </a:r>
              <a:endParaRPr b="0" i="0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05" name="Google Shape;605;p15"/>
            <p:cNvSpPr txBox="1"/>
            <p:nvPr/>
          </p:nvSpPr>
          <p:spPr>
            <a:xfrm>
              <a:off x="2600" y="2694"/>
              <a:ext cx="598" cy="14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ID" sz="1200" u="none" cap="none" strike="noStrike">
                  <a:solidFill>
                    <a:srgbClr val="000000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Curvelinier negatif</a:t>
              </a:r>
              <a:endParaRPr b="0" i="0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12" name="Google Shape;6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4" name="Google Shape;614;p1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15" name="Google Shape;615;p16"/>
          <p:cNvGraphicFramePr/>
          <p:nvPr/>
        </p:nvGraphicFramePr>
        <p:xfrm>
          <a:off x="812229" y="541400"/>
          <a:ext cx="8135937" cy="4224338"/>
        </p:xfrm>
        <a:graphic>
          <a:graphicData uri="http://schemas.openxmlformats.org/presentationml/2006/ole">
            <mc:AlternateContent>
              <mc:Choice Requires="v">
                <p:oleObj r:id="rId5" imgH="4224338" imgW="8135937" progId="Word.Document.8" spid="_x0000_s1">
                  <p:embed/>
                </p:oleObj>
              </mc:Choice>
              <mc:Fallback>
                <p:oleObj r:id="rId6" imgH="4224338" imgW="8135937" progId="Word.Document.8">
                  <p:embed/>
                  <p:pic>
                    <p:nvPicPr>
                      <p:cNvPr id="615" name="Google Shape;615;p16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12229" y="541400"/>
                        <a:ext cx="8135937" cy="422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22" name="Google Shape;6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4" name="Google Shape;624;p1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25" name="Google Shape;625;p17"/>
          <p:cNvGraphicFramePr/>
          <p:nvPr/>
        </p:nvGraphicFramePr>
        <p:xfrm>
          <a:off x="944875" y="679199"/>
          <a:ext cx="7920038" cy="3984625"/>
        </p:xfrm>
        <a:graphic>
          <a:graphicData uri="http://schemas.openxmlformats.org/presentationml/2006/ole">
            <mc:AlternateContent>
              <mc:Choice Requires="v">
                <p:oleObj r:id="rId5" imgH="3984625" imgW="7920038" progId="Word.Document.8" spid="_x0000_s1">
                  <p:embed/>
                </p:oleObj>
              </mc:Choice>
              <mc:Fallback>
                <p:oleObj r:id="rId6" imgH="3984625" imgW="7920038" progId="Word.Document.8">
                  <p:embed/>
                  <p:pic>
                    <p:nvPicPr>
                      <p:cNvPr id="625" name="Google Shape;625;p17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44875" y="679199"/>
                        <a:ext cx="7920038" cy="398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32" name="Google Shape;63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4" name="Google Shape;634;p1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aphicFrame>
        <p:nvGraphicFramePr>
          <p:cNvPr id="635" name="Google Shape;635;p18"/>
          <p:cNvGraphicFramePr/>
          <p:nvPr/>
        </p:nvGraphicFramePr>
        <p:xfrm>
          <a:off x="1854013" y="635995"/>
          <a:ext cx="5606796" cy="4325355"/>
        </p:xfrm>
        <a:graphic>
          <a:graphicData uri="http://schemas.openxmlformats.org/presentationml/2006/ole">
            <mc:AlternateContent>
              <mc:Choice Requires="v">
                <p:oleObj r:id="rId5" imgH="4325355" imgW="5606796" progId="Word.Document.8" spid="_x0000_s1">
                  <p:embed/>
                </p:oleObj>
              </mc:Choice>
              <mc:Fallback>
                <p:oleObj r:id="rId6" imgH="4325355" imgW="5606796" progId="Word.Document.8">
                  <p:embed/>
                  <p:pic>
                    <p:nvPicPr>
                      <p:cNvPr id="635" name="Google Shape;635;p18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854013" y="635995"/>
                        <a:ext cx="5606796" cy="4325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6" name="Google Shape;636;p18"/>
          <p:cNvSpPr txBox="1"/>
          <p:nvPr/>
        </p:nvSpPr>
        <p:spPr>
          <a:xfrm>
            <a:off x="881700" y="312400"/>
            <a:ext cx="6870700" cy="6555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b="0" i="0" lang="en-ID" sz="4400" u="none" cap="none" strike="noStrik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Analisis Regresi 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43" name="Google Shape;64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5" name="Google Shape;645;p1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46" name="Google Shape;646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16666"/>
              <a:buFont typeface="Arial"/>
              <a:buNone/>
            </a:pPr>
            <a:r>
              <a:rPr b="0" i="0" lang="en-ID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Linier Untuk Memprediksi Nilai Kontinu</a:t>
            </a:r>
            <a:b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9"/>
          <p:cNvSpPr txBox="1"/>
          <p:nvPr/>
        </p:nvSpPr>
        <p:spPr>
          <a:xfrm>
            <a:off x="5605005" y="2821807"/>
            <a:ext cx="20361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Nilai kontinyu / numerik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345" y="1063964"/>
            <a:ext cx="4940027" cy="351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>
            <p:ph idx="4294967295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500" u="none" cap="none" strike="noStrike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71652" y="598775"/>
            <a:ext cx="22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en-ID" sz="252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Profil Pengajar</a:t>
            </a:r>
            <a:endParaRPr b="1" i="0" sz="2520" u="none" cap="none" strike="noStrike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278600" y="910700"/>
            <a:ext cx="1686900" cy="21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138525" y="800125"/>
            <a:ext cx="5479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Jabatan Akademik (tahun dan jabatan terakhir Pengajar)</a:t>
            </a:r>
            <a:endParaRPr b="1" i="0" sz="10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Latar belakang Pendidikan Pengajar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28586" lvl="0" marL="21431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Riwayat Pekerjaan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97750" y="3145100"/>
            <a:ext cx="5479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Contact Pengajar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Ponsel :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Email :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633500" y="1731875"/>
            <a:ext cx="97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D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Pengajar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55" name="Google Shape;6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7" name="Google Shape;657;p2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58" name="Google Shape;658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Topologi Regresi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Linier Sederhana: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Memprediksi co2emission vs EngineSize dari semua mobil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variabel bebas (x): EngineSize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variabel tak bebas (y): co2emission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Linier Variabel Jamak: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Memprediksi co2emission vs EngineSize dan Cylinders dari semua mobil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variabel bebas (x): EngineSize, Cylinders, dst.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variabel tak bebas (y): co2emission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66" name="Google Shape;6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2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8" name="Google Shape;668;p2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9" name="Google Shape;669;p2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Diagram Pencar Regresi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63" y="1136304"/>
            <a:ext cx="3801739" cy="293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390379"/>
            <a:ext cx="3589778" cy="236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78" name="Google Shape;6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0" name="Google Shape;680;p2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1" name="Google Shape;681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Garis Regresi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863" y="1136304"/>
            <a:ext cx="3801739" cy="293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602" y="1486837"/>
            <a:ext cx="3502573" cy="2234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2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90" name="Google Shape;69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2" name="Google Shape;692;p2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93" name="Google Shape;693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 Kerja Regresi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120" y="1243752"/>
            <a:ext cx="7881439" cy="298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01" name="Google Shape;70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3" name="Google Shape;703;p2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4" name="Google Shape;704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 Kerja Regresi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5" name="Google Shape;7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697" y="1922362"/>
            <a:ext cx="6132984" cy="2205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5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12" name="Google Shape;71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25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4" name="Google Shape;714;p25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15" name="Google Shape;715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Cara Mencari Parameter Model Terbaik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9767" y="1407166"/>
            <a:ext cx="3829769" cy="251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7268" y="1220365"/>
            <a:ext cx="2925184" cy="333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24" name="Google Shape;72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6" name="Google Shape;726;p2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7" name="Google Shape;727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Estimasi Parameter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170" y="1656224"/>
            <a:ext cx="3696646" cy="210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305" y="1120395"/>
            <a:ext cx="2820415" cy="290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7061" y="4268263"/>
            <a:ext cx="1981220" cy="30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37" name="Google Shape;7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9" name="Google Shape;739;p2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40" name="Google Shape;740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Prediksi dengan Model Regresi Linier</a:t>
            </a:r>
            <a:b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1" name="Google Shape;74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413" y="1531315"/>
            <a:ext cx="3567865" cy="21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8430" y="1513625"/>
            <a:ext cx="2729272" cy="193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49" name="Google Shape;7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1" name="Google Shape;751;p2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2" name="Google Shape;752;p28"/>
          <p:cNvSpPr txBox="1"/>
          <p:nvPr/>
        </p:nvSpPr>
        <p:spPr>
          <a:xfrm>
            <a:off x="311700" y="579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ID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Kelebihan Regresi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28575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Sederhana</a:t>
            </a:r>
            <a:endParaRPr b="0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Tidak perlu tuning parameter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Mudah dipahami dan diinterpretasikan</a:t>
            </a:r>
            <a:endParaRPr b="0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60" name="Google Shape;7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2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2" name="Google Shape;762;p2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63" name="Google Shape;763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Buatlah Model Regresi Linier Sederhana menggunakan Rapid Miner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" name="Google Shape;118;p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56087" y="1123565"/>
            <a:ext cx="8249525" cy="3231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Bagian Delapan dari Associate Data Scientist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Berfokus pada Membangun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Konteksnya yaitu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Kursus ini akan menjelaskan regresi dan bagaimana membangun model (regresi), yaitu: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menyiapkan parameter model,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menggunakan tools pemodelan,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selanjutnya menjelaskan algoritma dan menggunakan Regresi Linier dan Non-Linier, Decision Tree, SVR, Random Forest Regression dan performansi regresi dengan Rapid Miner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2894725" y="414361"/>
            <a:ext cx="37346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D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Definition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3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71" name="Google Shape;7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p3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4" name="Google Shape;774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ID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Contoh Regresi Linier Variabel Jamak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Efektivitas variabel-variabel bebas terhadap prediksi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Apakah kegelisahan, kehadiran dosen, dan jenis kelamin mempunyai efek pada kinerja ujian mahasiswa?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Prediksi dampak perubahan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Seberapa besar kenaikan/penurunan tekanan darah terhadap kenaikan/penurunan BMI dari pasien?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3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82" name="Google Shape;7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3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4" name="Google Shape;784;p3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5" name="Google Shape;785;p3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Prediksi Nilai Kontinu pada Regresi Linier Variabel Jamak</a:t>
            </a:r>
            <a:b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82" y="1416962"/>
            <a:ext cx="3208671" cy="2526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6749" y="1755560"/>
            <a:ext cx="2796366" cy="1849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3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94" name="Google Shape;7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3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6" name="Google Shape;796;p3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97" name="Google Shape;797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MSE Untuk Menunjukkan Error Pada Model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5168" y="1867059"/>
            <a:ext cx="3472972" cy="202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360" y="1867059"/>
            <a:ext cx="2505693" cy="211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06" name="Google Shape;8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8" name="Google Shape;808;p3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9" name="Google Shape;809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52499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047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Estimasi Parameter Regresi Linier Variabel Jamak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3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Cara-cara mengestimasi parameter </a:t>
            </a:r>
            <a:r>
              <a:rPr b="0" i="1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endParaRPr b="0" i="1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Least Squares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Operasi aljabar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Perlu waktu yang lama untuk dataset yang besar (lebih dari 10000 baris)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Algoritma optimisasi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Gradient Descent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Metode yang sesuai apabila dataset sangat besar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17" name="Google Shape;8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9" name="Google Shape;819;p3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0" name="Google Shape;820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52499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047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Prediksi Menggunakan Regresi Linier Variabel Jamak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1" name="Google Shape;8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527" y="1459410"/>
            <a:ext cx="6560165" cy="2588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35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28" name="Google Shape;82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35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0" name="Google Shape;830;p35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1" name="Google Shape;831;p3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3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Buatlah Model Regresi Linier Variabel Jamak menggunakan Rapid Miner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39" name="Google Shape;8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3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1" name="Google Shape;841;p3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2" name="Google Shape;842;p36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Non 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49" name="Google Shape;8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1" name="Google Shape;851;p3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52" name="Google Shape;852;p3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Mengapa Regresi Non-Linier Diperlukan?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74" y="1295923"/>
            <a:ext cx="6756613" cy="30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60" name="Google Shape;8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2" name="Google Shape;862;p3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63" name="Google Shape;863;p3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Mengapa Regresi Non-Linier Diperlukan?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157" y="1266285"/>
            <a:ext cx="7032080" cy="300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71" name="Google Shape;8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3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3" name="Google Shape;873;p3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4" name="Google Shape;874;p3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Tipe 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5" name="Google Shape;8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738" y="1278271"/>
            <a:ext cx="6500239" cy="321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176552" y="452437"/>
            <a:ext cx="547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Learning Objective</a:t>
            </a:r>
            <a:endParaRPr b="1" i="0" sz="20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0" y="951911"/>
            <a:ext cx="8803800" cy="2733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Peserta mempelajari pengertian, cara menyiapkan, dan cara implementasi model regresi dengan algoritma: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A. Regresi Linier sederhana dan variabel jamak</a:t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B. Regresi Polinomial dan Non-linier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C. Support Vector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D. Decision Tree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E. Random Forest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Beserta pengukuran performansinya menggunakan Rapid Miner.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4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82" name="Google Shape;8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4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4" name="Google Shape;884;p4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Polinomial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Beberapa data yang berbentuk kurva dapat dimodelkan dengan regresi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Contoh: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regresi polinomial dapat ditransformasikan menjadi model regresi linier.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686" y="2172614"/>
            <a:ext cx="2689637" cy="41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966" y="3430912"/>
            <a:ext cx="666670" cy="73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777" y="4170121"/>
            <a:ext cx="2286279" cy="42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4833" y="3381346"/>
            <a:ext cx="1876764" cy="129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97" name="Google Shape;8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99" name="Google Shape;899;p4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0" name="Google Shape;900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Non-Linier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Memodelkan hubungan tidak linier antara variabel tak bebas dengan himpunan variabel bebas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ŷ berupa fungsi non-linier dari parameter θ dan fitur 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2" name="Google Shape;90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2234" y="2444775"/>
            <a:ext cx="2623521" cy="163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8165" y="2571750"/>
            <a:ext cx="3020681" cy="186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10" name="Google Shape;9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2" name="Google Shape;912;p4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13" name="Google Shape;913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 Linier atau Non-Linier?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Cara untuk mengetahui apakah permasalahan cocok diselesaikan dengan regresi linier atau non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Pengamatan visual atas data (visualisasi)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Pengamatan akurasi hasil pemodelan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Cara untuk memodelkan data apabila visualisasi mengindikasikan non-linier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Regresi polinomial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Regresi non-linier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Transformasi data non-linier menjadi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8108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4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4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21" name="Google Shape;9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4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3" name="Google Shape;923;p4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24" name="Google Shape;924;p4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4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Buatlah menggunakan Rapid Miner untuk Regresi Non Linier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4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32" name="Google Shape;9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4"/>
          <p:cNvSpPr txBox="1"/>
          <p:nvPr/>
        </p:nvSpPr>
        <p:spPr>
          <a:xfrm>
            <a:off x="127750" y="479025"/>
            <a:ext cx="893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Team Teaching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4" name="Google Shape;934;p44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5" name="Google Shape;935;p44"/>
          <p:cNvSpPr txBox="1"/>
          <p:nvPr/>
        </p:nvSpPr>
        <p:spPr>
          <a:xfrm>
            <a:off x="81650" y="871425"/>
            <a:ext cx="8803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936" name="Google Shape;936;p4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3570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D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Terima Kasih</a:t>
            </a:r>
            <a:endParaRPr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942" name="Google Shape;94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425" y="2616975"/>
            <a:ext cx="5938276" cy="12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45"/>
          <p:cNvSpPr txBox="1"/>
          <p:nvPr>
            <p:ph idx="1" type="subTitle"/>
          </p:nvPr>
        </p:nvSpPr>
        <p:spPr>
          <a:xfrm>
            <a:off x="3406000" y="1582625"/>
            <a:ext cx="31203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27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2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2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1" name="Google Shape;141;p5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1" name="Google Shape;151;p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Pengertian 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5605005" y="2821807"/>
            <a:ext cx="21948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Regresi adalah proses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nilai kontinu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345" y="1063964"/>
            <a:ext cx="4940027" cy="351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" name="Google Shape;163;p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3052" y="1446205"/>
            <a:ext cx="4275911" cy="214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4" name="Google Shape;174;p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Tipe Model 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Sederhana: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sederhana linier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sederhana non-linier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Contoh: memprediksi co2emission vs EngineSize dari semua mobil.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None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Variabel Jamak/Berganda: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variabel jamak linier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Regresi variabel jamak non-linier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823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Contoh: memprediksi co2emission vs EngineSize dan Cylinders dari semua mobil.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7646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83" name="Google Shape;1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5" name="Google Shape;185;p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Aplikasi Regresi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Prakiraan penjualan produk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Analisis kepuasan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Estimasi harga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Pendapatan pekerjaan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r>
              <a:rPr b="0" i="0" lang="en-ID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heni</dc:creator>
</cp:coreProperties>
</file>